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21945600" cy="43891200"/>
  <p:notesSz cx="6858000" cy="9144000"/>
  <p:defaultTextStyle>
    <a:defPPr>
      <a:defRPr lang="en-US"/>
    </a:defPPr>
    <a:lvl1pPr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2193925" indent="-1736725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4387850" indent="-3473450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6583363" indent="-5211763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8777288" indent="-6948488" algn="l" defTabSz="2193925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86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824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932C"/>
    <a:srgbClr val="FEF9E2"/>
    <a:srgbClr val="5771A1"/>
    <a:srgbClr val="052754"/>
    <a:srgbClr val="DE6225"/>
    <a:srgbClr val="03BC57"/>
    <a:srgbClr val="D74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6301"/>
  </p:normalViewPr>
  <p:slideViewPr>
    <p:cSldViewPr snapToObjects="1">
      <p:cViewPr>
        <p:scale>
          <a:sx n="65" d="100"/>
          <a:sy n="65" d="100"/>
        </p:scale>
        <p:origin x="4600" y="-304"/>
      </p:cViewPr>
      <p:guideLst>
        <p:guide orient="horz" pos="13824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131" d="100"/>
          <a:sy n="131" d="100"/>
        </p:scale>
        <p:origin x="60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3139033-F393-3DEC-44BE-46315CE3FB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001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CB81B8-069A-65BC-A32A-C17F3E0DD4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C19BC-91C8-2944-B9F2-6CEF5DB9E429}" type="datetimeFigureOut">
              <a:rPr lang="fr-001" smtClean="0"/>
              <a:t>9/23/26</a:t>
            </a:fld>
            <a:endParaRPr lang="fr-001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6F1604D-8BDC-FDC9-404B-3B468699CF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001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D99172-7870-6202-2C2F-2F74700146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707DB-7DAE-C642-BFAC-8BA424B13BFE}" type="slidenum">
              <a:rPr lang="fr-001" smtClean="0"/>
              <a:t>‹n°›</a:t>
            </a:fld>
            <a:endParaRPr lang="fr-001"/>
          </a:p>
        </p:txBody>
      </p:sp>
    </p:spTree>
    <p:extLst>
      <p:ext uri="{BB962C8B-B14F-4D97-AF65-F5344CB8AC3E}">
        <p14:creationId xmlns:p14="http://schemas.microsoft.com/office/powerpoint/2010/main" val="2858107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3E645C15-BC93-A44A-A06A-B4B04C4ED5F7}" type="datetime1">
              <a:rPr lang="en-US"/>
              <a:pPr>
                <a:defRPr/>
              </a:pPr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1750" y="685800"/>
            <a:ext cx="1714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Calibri" charset="0"/>
              </a:defRPr>
            </a:lvl1pPr>
          </a:lstStyle>
          <a:p>
            <a:pPr>
              <a:defRPr/>
            </a:pPr>
            <a:fld id="{E72FF227-20E3-6C4F-8C56-249F9EE6D58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23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+PECS 2025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5599784"/>
            <a:ext cx="21945600" cy="0"/>
          </a:xfrm>
          <a:prstGeom prst="line">
            <a:avLst/>
          </a:prstGeom>
          <a:ln w="76200" cmpd="sng">
            <a:solidFill>
              <a:srgbClr val="EE93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6F1EF533-B898-E7FE-7589-ECDC570C848B}"/>
              </a:ext>
            </a:extLst>
          </p:cNvPr>
          <p:cNvSpPr txBox="1"/>
          <p:nvPr userDrawn="1"/>
        </p:nvSpPr>
        <p:spPr>
          <a:xfrm>
            <a:off x="13158301" y="4375648"/>
            <a:ext cx="5375339" cy="907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900"/>
              </a:lnSpc>
              <a:spcAft>
                <a:spcPts val="600"/>
              </a:spcAft>
              <a:tabLst>
                <a:tab pos="3060700" algn="l"/>
              </a:tabLst>
            </a:pPr>
            <a:r>
              <a:rPr lang="en-US" sz="20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ptos" panose="020B00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Advanced Manufacturing and Additive Printed Electronics Canadian Summit 2027</a:t>
            </a:r>
          </a:p>
          <a:p>
            <a:pPr algn="r">
              <a:lnSpc>
                <a:spcPts val="1900"/>
              </a:lnSpc>
              <a:spcAft>
                <a:spcPts val="600"/>
              </a:spcAft>
              <a:tabLst>
                <a:tab pos="3060700" algn="l"/>
              </a:tabLst>
            </a:pPr>
            <a:r>
              <a:rPr lang="en-US" sz="2000" b="1" dirty="0">
                <a:solidFill>
                  <a:srgbClr val="EE932C"/>
                </a:solidFill>
                <a:uFill>
                  <a:solidFill>
                    <a:srgbClr val="000000"/>
                  </a:solidFill>
                </a:uFill>
                <a:latin typeface="Aptos" panose="020B00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April 19-20, 2027 | Montreal, ÉTS</a:t>
            </a:r>
            <a:endParaRPr lang="fr-CA" sz="2000" dirty="0">
              <a:solidFill>
                <a:srgbClr val="EE932C"/>
              </a:solidFill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D86FB5-6B60-2915-49A8-EB11B038B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749665" y="3408683"/>
            <a:ext cx="2736304" cy="175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4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ctr" defTabSz="1096963" rtl="0" eaLnBrk="1" fontAlgn="base" hangingPunct="1">
        <a:spcBef>
          <a:spcPct val="0"/>
        </a:spcBef>
        <a:spcAft>
          <a:spcPct val="0"/>
        </a:spcAft>
        <a:defRPr sz="1055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2pPr>
      <a:lvl3pPr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3pPr>
      <a:lvl4pPr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4pPr>
      <a:lvl5pPr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5pPr>
      <a:lvl6pPr marL="228600"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6pPr>
      <a:lvl7pPr marL="457200"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7pPr>
      <a:lvl8pPr marL="685800"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8pPr>
      <a:lvl9pPr marL="914400" algn="ctr" defTabSz="1096963" rtl="0" eaLnBrk="1" fontAlgn="base" hangingPunct="1">
        <a:spcBef>
          <a:spcPct val="0"/>
        </a:spcBef>
        <a:spcAft>
          <a:spcPct val="0"/>
        </a:spcAft>
        <a:defRPr sz="10550">
          <a:solidFill>
            <a:schemeClr val="tx1"/>
          </a:solidFill>
          <a:latin typeface="Arial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822325" indent="-822325" algn="l" defTabSz="109696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77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1782763" indent="-685800" algn="l" defTabSz="109696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7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2743200" indent="-548482" algn="l" defTabSz="109696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575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3840163" indent="-548482" algn="l" defTabSz="109696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4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4937125" indent="-548482" algn="l" defTabSz="109696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4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6035040" indent="-548640" algn="l" defTabSz="109728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109728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109728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1097280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1097280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rmation@i-ci.ca" TargetMode="External"/><Relationship Id="rId2" Type="http://schemas.openxmlformats.org/officeDocument/2006/relationships/hyperlink" Target="https://adpecs.ca/submit-my-poste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>
            <a:spLocks noChangeArrowheads="1"/>
          </p:cNvSpPr>
          <p:nvPr/>
        </p:nvSpPr>
        <p:spPr bwMode="auto">
          <a:xfrm>
            <a:off x="428100" y="2773879"/>
            <a:ext cx="13353012" cy="103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5622" tIns="22807" rIns="45622" bIns="22807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+mj-lt"/>
                <a:cs typeface="Georgia" charset="0"/>
              </a:rPr>
              <a:t>Presenter name, Associates and Collaborators</a:t>
            </a:r>
            <a:br>
              <a:rPr lang="en-US" sz="2400" b="1" dirty="0">
                <a:solidFill>
                  <a:schemeClr val="bg2">
                    <a:lumMod val="10000"/>
                  </a:schemeClr>
                </a:solidFill>
                <a:latin typeface="+mj-lt"/>
                <a:cs typeface="Georgia" charset="0"/>
              </a:rPr>
            </a:b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+mj-lt"/>
                <a:cs typeface="Georgia" charset="0"/>
              </a:rPr>
              <a:t>University XXXXXXXXXXXXXXXX, Department of XXXXXXXXXXXX</a:t>
            </a:r>
            <a:endParaRPr lang="en-US" sz="1400" b="1" dirty="0">
              <a:solidFill>
                <a:schemeClr val="bg2">
                  <a:lumMod val="10000"/>
                </a:schemeClr>
              </a:solidFill>
              <a:latin typeface="+mj-lt"/>
              <a:cs typeface="Georgia" charset="0"/>
            </a:endParaRPr>
          </a:p>
        </p:txBody>
      </p:sp>
      <p:sp>
        <p:nvSpPr>
          <p:cNvPr id="14338" name="TextBox 91"/>
          <p:cNvSpPr txBox="1">
            <a:spLocks noChangeArrowheads="1"/>
          </p:cNvSpPr>
          <p:nvPr/>
        </p:nvSpPr>
        <p:spPr bwMode="auto">
          <a:xfrm>
            <a:off x="428099" y="447025"/>
            <a:ext cx="2103706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2193925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TITLE    Template for a 24</a:t>
            </a:r>
            <a:r>
              <a:rPr lang="ja-JP" altLang="en-US" sz="600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”</a:t>
            </a:r>
            <a:r>
              <a:rPr lang="fr-CA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(</a:t>
            </a:r>
            <a:r>
              <a:rPr lang="fr-CA" altLang="ja-JP" sz="6000" dirty="0" err="1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length</a:t>
            </a:r>
            <a:r>
              <a:rPr lang="fr-CA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) </a:t>
            </a:r>
            <a:r>
              <a:rPr lang="en-US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x 48</a:t>
            </a:r>
            <a:r>
              <a:rPr lang="ja-JP" altLang="en-US" sz="600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”</a:t>
            </a:r>
            <a:r>
              <a:rPr lang="fr-CA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(</a:t>
            </a:r>
            <a:r>
              <a:rPr lang="fr-CA" altLang="ja-JP" sz="6000" dirty="0" err="1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height</a:t>
            </a:r>
            <a:r>
              <a:rPr lang="fr-CA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)</a:t>
            </a:r>
            <a:r>
              <a:rPr lang="en-US" altLang="ja-JP" sz="6000" dirty="0">
                <a:solidFill>
                  <a:schemeClr val="bg2">
                    <a:lumMod val="10000"/>
                  </a:schemeClr>
                </a:solidFill>
                <a:latin typeface="Arial Black" charset="0"/>
              </a:rPr>
              <a:t> poster</a:t>
            </a:r>
            <a:endParaRPr lang="en-US" sz="6000" dirty="0">
              <a:solidFill>
                <a:schemeClr val="bg2">
                  <a:lumMod val="10000"/>
                </a:schemeClr>
              </a:solidFill>
              <a:latin typeface="Arial Black" charset="0"/>
            </a:endParaRPr>
          </a:p>
        </p:txBody>
      </p:sp>
      <p:sp>
        <p:nvSpPr>
          <p:cNvPr id="14344" name="Rectangle 52"/>
          <p:cNvSpPr>
            <a:spLocks noChangeArrowheads="1"/>
          </p:cNvSpPr>
          <p:nvPr/>
        </p:nvSpPr>
        <p:spPr bwMode="auto">
          <a:xfrm>
            <a:off x="22782112" y="2242142"/>
            <a:ext cx="9829800" cy="74620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4450" cmpd="sng">
            <a:solidFill>
              <a:schemeClr val="accent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rIns="180000" bIns="180000"/>
          <a:lstStyle/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GB" sz="4000" b="1" u="sng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PRINTING</a:t>
            </a:r>
            <a:endParaRPr lang="en-GB" sz="2800" b="1" u="sng" dirty="0">
              <a:latin typeface="+mn-lt"/>
            </a:endParaRPr>
          </a:p>
          <a:p>
            <a:endParaRPr lang="en-US" sz="1400" dirty="0">
              <a:latin typeface="+mn-lt"/>
            </a:endParaRPr>
          </a:p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Deadline for delivering the </a:t>
            </a:r>
            <a:r>
              <a:rPr lang="en-US" sz="3200" b="1" u="sng" dirty="0">
                <a:solidFill>
                  <a:srgbClr val="FF0000"/>
                </a:solidFill>
                <a:latin typeface="+mn-lt"/>
                <a:cs typeface="Georgia" charset="0"/>
              </a:rPr>
              <a:t>PDF</a:t>
            </a: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 file is</a:t>
            </a:r>
          </a:p>
          <a:p>
            <a:r>
              <a:rPr lang="en-US" sz="5400" b="1" dirty="0">
                <a:solidFill>
                  <a:srgbClr val="FF0000"/>
                </a:solidFill>
                <a:latin typeface="+mn-lt"/>
                <a:cs typeface="Georgia" charset="0"/>
              </a:rPr>
              <a:t>MARCH 12, 2027</a:t>
            </a:r>
          </a:p>
          <a:p>
            <a:endParaRPr lang="en-US" sz="2800" dirty="0">
              <a:latin typeface="+mn-lt"/>
            </a:endParaRPr>
          </a:p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ICI will take care of printing your poster.</a:t>
            </a:r>
          </a:p>
          <a:p>
            <a:endParaRPr lang="en-US" sz="3600" b="1" dirty="0">
              <a:solidFill>
                <a:srgbClr val="FF0000"/>
              </a:solidFill>
              <a:latin typeface="+mn-lt"/>
            </a:endParaRPr>
          </a:p>
          <a:p>
            <a:r>
              <a:rPr lang="en-US" sz="3600" b="1" dirty="0">
                <a:solidFill>
                  <a:srgbClr val="FF0000"/>
                </a:solidFill>
                <a:latin typeface="+mn-lt"/>
              </a:rPr>
              <a:t>To send us your poster (PDF), please upload it via the following link:</a:t>
            </a:r>
          </a:p>
          <a:p>
            <a:r>
              <a:rPr lang="en-US" sz="3600" dirty="0">
                <a:solidFill>
                  <a:srgbClr val="0070C0"/>
                </a:solidFill>
                <a:latin typeface="+mn-lt"/>
                <a:hlinkClick r:id="rId2"/>
              </a:rPr>
              <a:t>https://adpecs.ca/submit-my-poster</a:t>
            </a:r>
            <a:endParaRPr lang="en-US" sz="3600" dirty="0">
              <a:solidFill>
                <a:srgbClr val="0070C0"/>
              </a:solidFill>
              <a:latin typeface="+mn-lt"/>
            </a:endParaRPr>
          </a:p>
          <a:p>
            <a:endParaRPr lang="en-US" sz="3200" dirty="0">
              <a:highlight>
                <a:srgbClr val="FFFF00"/>
              </a:highlight>
              <a:latin typeface="+mn-lt"/>
            </a:endParaRPr>
          </a:p>
          <a:p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If you have any questions, do not hesitate to contact us at </a:t>
            </a:r>
            <a:r>
              <a:rPr lang="en-US" sz="3200" dirty="0" err="1">
                <a:solidFill>
                  <a:schemeClr val="bg2">
                    <a:lumMod val="10000"/>
                  </a:schemeClr>
                </a:solidFill>
                <a:latin typeface="+mn-lt"/>
                <a:hlinkClick r:id="rId3"/>
              </a:rPr>
              <a:t>information@adpecs.ca</a:t>
            </a:r>
            <a:endParaRPr lang="en-US" sz="32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</p:txBody>
      </p:sp>
      <p:sp>
        <p:nvSpPr>
          <p:cNvPr id="13" name="Rectangle 33">
            <a:extLst>
              <a:ext uri="{FF2B5EF4-FFF2-40B4-BE49-F238E27FC236}">
                <a16:creationId xmlns:a16="http://schemas.microsoft.com/office/drawing/2014/main" id="{F85A49C3-0827-CD85-F733-9537E0351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2112" y="76200"/>
            <a:ext cx="9829800" cy="159934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0" tIns="360000" rIns="360000" bIns="360000"/>
          <a:lstStyle/>
          <a:p>
            <a:r>
              <a:rPr lang="en-US" sz="3200" b="1" dirty="0">
                <a:latin typeface="+mn-lt"/>
                <a:cs typeface="Georgia" charset="0"/>
              </a:rPr>
              <a:t>Note : </a:t>
            </a:r>
            <a:r>
              <a:rPr lang="en-US" sz="3200" dirty="0">
                <a:latin typeface="+mn-lt"/>
                <a:cs typeface="Georgia" charset="0"/>
              </a:rPr>
              <a:t>The </a:t>
            </a:r>
            <a:r>
              <a:rPr lang="en-US" sz="3200" dirty="0" err="1">
                <a:latin typeface="+mn-lt"/>
                <a:cs typeface="Georgia" charset="0"/>
              </a:rPr>
              <a:t>Ad+PECS</a:t>
            </a:r>
            <a:r>
              <a:rPr lang="en-US" sz="3200" dirty="0">
                <a:latin typeface="+mn-lt"/>
                <a:cs typeface="Georgia" charset="0"/>
              </a:rPr>
              <a:t> logo, title, dates and location should remain.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78D84D-4244-2F46-8C76-9833B763B109}"/>
              </a:ext>
            </a:extLst>
          </p:cNvPr>
          <p:cNvSpPr txBox="1"/>
          <p:nvPr/>
        </p:nvSpPr>
        <p:spPr>
          <a:xfrm>
            <a:off x="139148" y="2166730"/>
            <a:ext cx="184731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001" dirty="0"/>
          </a:p>
        </p:txBody>
      </p:sp>
      <p:sp>
        <p:nvSpPr>
          <p:cNvPr id="5" name="Rectangle 35">
            <a:extLst>
              <a:ext uri="{FF2B5EF4-FFF2-40B4-BE49-F238E27FC236}">
                <a16:creationId xmlns:a16="http://schemas.microsoft.com/office/drawing/2014/main" id="{D96F3DA6-5C0D-18D5-48D8-3ABC5D36F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800" y="39072442"/>
            <a:ext cx="6921880" cy="437173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Acknowledgments</a:t>
            </a:r>
          </a:p>
        </p:txBody>
      </p:sp>
      <p:sp>
        <p:nvSpPr>
          <p:cNvPr id="14339" name="Rectangle 35">
            <a:extLst>
              <a:ext uri="{FF2B5EF4-FFF2-40B4-BE49-F238E27FC236}">
                <a16:creationId xmlns:a16="http://schemas.microsoft.com/office/drawing/2014/main" id="{75F20918-C62C-8491-6CB9-247F44293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6660" y="39072442"/>
            <a:ext cx="13157140" cy="437173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200" b="1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References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6D85716C-9BC7-F9B8-EA29-342C87F65F33}"/>
              </a:ext>
            </a:extLst>
          </p:cNvPr>
          <p:cNvCxnSpPr>
            <a:cxnSpLocks/>
          </p:cNvCxnSpPr>
          <p:nvPr/>
        </p:nvCxnSpPr>
        <p:spPr>
          <a:xfrm>
            <a:off x="7855170" y="39051320"/>
            <a:ext cx="0" cy="4475017"/>
          </a:xfrm>
          <a:prstGeom prst="line">
            <a:avLst/>
          </a:prstGeom>
          <a:ln w="57150">
            <a:solidFill>
              <a:srgbClr val="EE932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21">
            <a:extLst>
              <a:ext uri="{FF2B5EF4-FFF2-40B4-BE49-F238E27FC236}">
                <a16:creationId xmlns:a16="http://schemas.microsoft.com/office/drawing/2014/main" id="{0F0C0C5E-6A4E-382F-9769-503276B6E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098" y="4254360"/>
            <a:ext cx="11264782" cy="891463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000" dirty="0"/>
              <a:t>Insert your logo(s) here or at the bottom of the poster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2E078F-6890-D397-9822-504EEF0CD283}"/>
              </a:ext>
            </a:extLst>
          </p:cNvPr>
          <p:cNvSpPr/>
          <p:nvPr/>
        </p:nvSpPr>
        <p:spPr>
          <a:xfrm>
            <a:off x="451800" y="10816856"/>
            <a:ext cx="21042000" cy="831600"/>
          </a:xfrm>
          <a:prstGeom prst="rect">
            <a:avLst/>
          </a:prstGeom>
          <a:solidFill>
            <a:srgbClr val="EE93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bg2">
                    <a:lumMod val="10000"/>
                  </a:schemeClr>
                </a:solidFill>
              </a:rPr>
              <a:t>METHODOLOGY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F06B41-1992-D840-BD48-5255D6E96E9F}"/>
              </a:ext>
            </a:extLst>
          </p:cNvPr>
          <p:cNvSpPr/>
          <p:nvPr/>
        </p:nvSpPr>
        <p:spPr>
          <a:xfrm>
            <a:off x="451800" y="25387992"/>
            <a:ext cx="21042000" cy="828000"/>
          </a:xfrm>
          <a:prstGeom prst="rect">
            <a:avLst/>
          </a:prstGeom>
          <a:solidFill>
            <a:srgbClr val="EE93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bg2">
                    <a:lumMod val="10000"/>
                  </a:schemeClr>
                </a:solidFill>
              </a:rPr>
              <a:t>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FC9FAC-732A-D0D2-2AD7-35960652ED8B}"/>
              </a:ext>
            </a:extLst>
          </p:cNvPr>
          <p:cNvSpPr/>
          <p:nvPr/>
        </p:nvSpPr>
        <p:spPr>
          <a:xfrm>
            <a:off x="451800" y="5994610"/>
            <a:ext cx="21042000" cy="831600"/>
          </a:xfrm>
          <a:prstGeom prst="rect">
            <a:avLst/>
          </a:prstGeom>
          <a:solidFill>
            <a:srgbClr val="EE93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bg2">
                    <a:lumMod val="10000"/>
                  </a:schemeClr>
                </a:solidFill>
              </a:rPr>
              <a:t>CONTEXT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B43F22-6D3D-1A27-F6AE-7F354E6B42AA}"/>
              </a:ext>
            </a:extLst>
          </p:cNvPr>
          <p:cNvSpPr/>
          <p:nvPr/>
        </p:nvSpPr>
        <p:spPr>
          <a:xfrm>
            <a:off x="451800" y="33913834"/>
            <a:ext cx="21042000" cy="831600"/>
          </a:xfrm>
          <a:prstGeom prst="rect">
            <a:avLst/>
          </a:prstGeom>
          <a:solidFill>
            <a:srgbClr val="EE93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800" b="1" dirty="0">
                <a:solidFill>
                  <a:schemeClr val="bg2">
                    <a:lumMod val="10000"/>
                  </a:schemeClr>
                </a:solidFill>
              </a:rPr>
              <a:t>CONCLUSION</a:t>
            </a:r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FD59AA00-AC90-7EA0-D7A1-A774597D6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40214" y="0"/>
            <a:ext cx="10080000" cy="22305640"/>
          </a:xfrm>
          <a:prstGeom prst="rect">
            <a:avLst/>
          </a:prstGeom>
          <a:solidFill>
            <a:srgbClr val="FEF9E2"/>
          </a:solidFill>
          <a:ln w="44450" cmpd="sng">
            <a:solidFill>
              <a:schemeClr val="accent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rIns="180000" bIns="180000"/>
          <a:lstStyle/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GB" sz="4000" b="1" u="sng" dirty="0">
                <a:latin typeface="+mn-lt"/>
              </a:rPr>
              <a:t>INSTRUCTIONS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This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template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has been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created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as a guide. If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needed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,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you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can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reorganize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the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layout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(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below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the header) and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add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additional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sections.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Regarding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content, the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only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requirement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is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that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the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following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points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should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be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</a:t>
            </a:r>
            <a:r>
              <a:rPr lang="fr-FR" sz="3000" dirty="0" err="1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covered</a:t>
            </a:r>
            <a:r>
              <a:rPr lang="fr-FR" sz="3000" dirty="0">
                <a:solidFill>
                  <a:srgbClr val="FAFAFA">
                    <a:lumMod val="10000"/>
                  </a:srgbClr>
                </a:solidFill>
                <a:latin typeface="Arial"/>
                <a:cs typeface="+mn-cs"/>
              </a:rPr>
              <a:t> in the poster: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Introduction/Context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Methodology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Results</a:t>
            </a:r>
            <a:endParaRPr lang="en-US" sz="3000" dirty="0">
              <a:solidFill>
                <a:schemeClr val="bg2">
                  <a:lumMod val="10000"/>
                </a:schemeClr>
              </a:solidFill>
              <a:latin typeface="+mn-lt"/>
              <a:cs typeface="Georgia" charset="0"/>
            </a:endParaRP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Conclusion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Acknowledgments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References</a:t>
            </a:r>
            <a:endParaRPr lang="en-US" sz="3000" dirty="0">
              <a:solidFill>
                <a:schemeClr val="bg2">
                  <a:lumMod val="10000"/>
                </a:schemeClr>
              </a:solidFill>
              <a:latin typeface="+mn-lt"/>
              <a:cs typeface="Georgia" charset="0"/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4000" b="1" u="sng" dirty="0">
              <a:latin typeface="+mn-lt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3600" b="1" dirty="0">
                <a:latin typeface="+mn-lt"/>
              </a:rPr>
              <a:t>Text and titles</a:t>
            </a:r>
            <a:endParaRPr lang="fr-FR" sz="3000" b="0" i="0" kern="120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It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recommended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body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text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at least </a:t>
            </a:r>
            <a:r>
              <a:rPr lang="fr-FR" sz="3000" b="0" i="0" u="sng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24 point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in size.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FR" sz="30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  <a:p>
            <a:pPr defTabSz="109728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The font style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template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Arial.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recommend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simple and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easy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read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fonts,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a maximum of </a:t>
            </a:r>
            <a:r>
              <a:rPr lang="fr-FR" sz="3000" b="0" i="0" kern="1200" dirty="0" err="1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fr-FR" sz="3000" b="0" i="0" kern="1200" dirty="0">
                <a:solidFill>
                  <a:schemeClr val="bg2">
                    <a:lumMod val="10000"/>
                  </a:schemeClr>
                </a:solidFill>
                <a:effectLst/>
                <a:latin typeface="+mn-lt"/>
                <a:ea typeface="+mn-ea"/>
                <a:cs typeface="+mn-cs"/>
              </a:rPr>
              <a:t> font styles.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FR" sz="30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109728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600" b="1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Colors</a:t>
            </a:r>
          </a:p>
          <a:p>
            <a:pPr defTabSz="109728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We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recommend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using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a palette of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only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two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or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three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different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colors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. </a:t>
            </a:r>
            <a:r>
              <a:rPr lang="fr-FR" sz="3000" b="1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The </a:t>
            </a:r>
            <a:r>
              <a:rPr lang="fr-FR" sz="30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Ad+PECS</a:t>
            </a:r>
            <a:r>
              <a:rPr lang="fr-FR" sz="3000" b="1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orange </a:t>
            </a:r>
            <a:r>
              <a:rPr lang="fr-FR" sz="30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color</a:t>
            </a:r>
            <a:r>
              <a:rPr lang="fr-FR" sz="3000" b="1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must </a:t>
            </a:r>
            <a:r>
              <a:rPr lang="fr-FR" sz="30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be</a:t>
            </a:r>
            <a:r>
              <a:rPr lang="fr-FR" sz="3000" b="1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b="1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used</a:t>
            </a:r>
            <a:r>
              <a:rPr lang="fr-FR" sz="3000" b="1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Ensure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a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strong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contrast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between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the background and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text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to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make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poster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easily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readable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Harmonize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the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colors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in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visuals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with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those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used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in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poster.</a:t>
            </a:r>
          </a:p>
          <a:p>
            <a:pPr defTabSz="1097280" fontAlgn="auto">
              <a:spcBef>
                <a:spcPts val="0"/>
              </a:spcBef>
              <a:spcAft>
                <a:spcPts val="600"/>
              </a:spcAft>
              <a:defRPr/>
            </a:pPr>
            <a:endParaRPr lang="fr-FR" sz="30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Images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3000" dirty="0"/>
              <a:t>The </a:t>
            </a:r>
            <a:r>
              <a:rPr lang="fr-FR" sz="3000" dirty="0" err="1"/>
              <a:t>ideal</a:t>
            </a:r>
            <a:r>
              <a:rPr lang="fr-FR" sz="3000" dirty="0"/>
              <a:t> file formats for images are .jpeg, .png and .</a:t>
            </a: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tiff. If you wish to resize an image, make sure to maintain the image's proportions.</a:t>
            </a:r>
          </a:p>
          <a:p>
            <a:pPr defTabSz="1097280" fontAlgn="auto">
              <a:spcBef>
                <a:spcPts val="0"/>
              </a:spcBef>
              <a:spcAft>
                <a:spcPts val="600"/>
              </a:spcAft>
              <a:defRPr/>
            </a:pPr>
            <a:endParaRPr lang="fr-FR" sz="3000" dirty="0">
              <a:solidFill>
                <a:schemeClr val="bg2">
                  <a:lumMod val="10000"/>
                </a:schemeClr>
              </a:solidFill>
              <a:latin typeface="+mn-lt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key information</a:t>
            </a:r>
            <a:endParaRPr lang="en-US" sz="3600" dirty="0">
              <a:ln>
                <a:noFill/>
              </a:ln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972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000" dirty="0"/>
              <a:t>A </a:t>
            </a:r>
            <a:r>
              <a:rPr lang="fr-FR" sz="3000" dirty="0" err="1"/>
              <a:t>moderate</a:t>
            </a:r>
            <a:r>
              <a:rPr lang="fr-FR" sz="3000" dirty="0"/>
              <a:t> use of white </a:t>
            </a:r>
            <a:r>
              <a:rPr lang="fr-FR" sz="3000" dirty="0" err="1"/>
              <a:t>space</a:t>
            </a:r>
            <a:r>
              <a:rPr lang="fr-FR" sz="3000" dirty="0"/>
              <a:t> can </a:t>
            </a:r>
            <a:r>
              <a:rPr lang="fr-FR" sz="3000" dirty="0" err="1"/>
              <a:t>be</a:t>
            </a:r>
            <a:r>
              <a:rPr lang="fr-FR" sz="3000" dirty="0"/>
              <a:t> </a:t>
            </a:r>
            <a:r>
              <a:rPr lang="fr-FR" sz="3000" dirty="0" err="1"/>
              <a:t>impactful</a:t>
            </a:r>
            <a:r>
              <a:rPr lang="fr-FR" sz="3000" dirty="0"/>
              <a:t>. Focus on the essential information and </a:t>
            </a:r>
            <a:r>
              <a:rPr lang="fr-FR" sz="3000" dirty="0" err="1"/>
              <a:t>avoid</a:t>
            </a:r>
            <a:r>
              <a:rPr lang="fr-FR" sz="3000" dirty="0"/>
              <a:t> </a:t>
            </a:r>
            <a:r>
              <a:rPr lang="fr-FR" sz="3000" dirty="0" err="1"/>
              <a:t>overcrowding</a:t>
            </a:r>
            <a:r>
              <a:rPr lang="fr-FR" sz="3000" dirty="0"/>
              <a:t> </a:t>
            </a:r>
            <a:r>
              <a:rPr lang="fr-FR" sz="3000" dirty="0" err="1"/>
              <a:t>your</a:t>
            </a:r>
            <a:r>
              <a:rPr lang="fr-FR" sz="3000" dirty="0"/>
              <a:t> poster </a:t>
            </a:r>
            <a:r>
              <a:rPr lang="fr-FR" sz="3000" dirty="0" err="1"/>
              <a:t>with</a:t>
            </a:r>
            <a:r>
              <a:rPr lang="fr-FR" sz="3000" dirty="0"/>
              <a:t> </a:t>
            </a:r>
            <a:r>
              <a:rPr lang="fr-FR" sz="3000" dirty="0" err="1"/>
              <a:t>too</a:t>
            </a:r>
            <a:r>
              <a:rPr lang="fr-FR" sz="3000" dirty="0"/>
              <a:t> </a:t>
            </a:r>
            <a:r>
              <a:rPr lang="fr-FR" sz="3000" dirty="0" err="1"/>
              <a:t>much</a:t>
            </a:r>
            <a:r>
              <a:rPr lang="fr-FR" sz="3000" dirty="0"/>
              <a:t> content.</a:t>
            </a:r>
          </a:p>
          <a:p>
            <a:pPr defTabSz="1097280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972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AFAFA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Proofread</a:t>
            </a:r>
            <a:endParaRPr lang="fr-FR" sz="3000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9728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Make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sure to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proofread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and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spell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check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poster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before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sending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us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PDF file. For extra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insurance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have a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colleague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review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your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text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and data as </a:t>
            </a:r>
            <a:r>
              <a:rPr lang="fr-FR" sz="30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well</a:t>
            </a:r>
            <a:r>
              <a:rPr lang="fr-FR" sz="30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</a:t>
            </a:r>
            <a:endParaRPr lang="fr-FR" sz="30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FR" sz="3000" b="0" i="0" kern="1200" dirty="0">
              <a:solidFill>
                <a:schemeClr val="bg2">
                  <a:lumMod val="1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6" name="Rectangle 52">
            <a:extLst>
              <a:ext uri="{FF2B5EF4-FFF2-40B4-BE49-F238E27FC236}">
                <a16:creationId xmlns:a16="http://schemas.microsoft.com/office/drawing/2014/main" id="{45173FA3-4460-4158-64EE-1052C8BD6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940214" y="22809696"/>
            <a:ext cx="10080000" cy="7242457"/>
          </a:xfrm>
          <a:prstGeom prst="rect">
            <a:avLst/>
          </a:prstGeom>
          <a:solidFill>
            <a:schemeClr val="bg1"/>
          </a:solidFill>
          <a:ln w="44450" cmpd="sng">
            <a:solidFill>
              <a:schemeClr val="accent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rIns="180000" bIns="180000"/>
          <a:lstStyle/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GB" sz="4000" b="1" u="sng" dirty="0">
                <a:latin typeface="+mn-lt"/>
              </a:rPr>
              <a:t>FORMATTED LISTS (not mandatory)</a:t>
            </a:r>
            <a:endParaRPr lang="fr-CA" sz="3600" b="1" dirty="0">
              <a:ln>
                <a:noFill/>
              </a:ln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CA" sz="3600" b="1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</a:t>
            </a:r>
            <a:r>
              <a:rPr lang="fr-CA" sz="3600" b="1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lists</a:t>
            </a:r>
            <a:endParaRPr lang="fr-FR" sz="3600" dirty="0">
              <a:solidFill>
                <a:schemeClr val="bg2">
                  <a:lumMod val="10000"/>
                </a:schemeClr>
              </a:solidFill>
            </a:endParaRP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This bullet list has been formatted. Alignments and indentations will adjust automatically.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Item two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Item three</a:t>
            </a: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dirty="0">
              <a:solidFill>
                <a:schemeClr val="bg2">
                  <a:lumMod val="10000"/>
                </a:schemeClr>
              </a:solidFill>
              <a:latin typeface="+mn-lt"/>
              <a:cs typeface="Georgia" charset="0"/>
            </a:endParaRP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CA" sz="3600" b="1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Numbered </a:t>
            </a:r>
            <a:r>
              <a:rPr lang="fr-CA" sz="3600" b="1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lists</a:t>
            </a:r>
            <a:endParaRPr lang="fr-FR" sz="3600" dirty="0">
              <a:solidFill>
                <a:schemeClr val="bg2">
                  <a:lumMod val="10000"/>
                </a:schemeClr>
              </a:solidFill>
            </a:endParaRPr>
          </a:p>
          <a:p>
            <a:pPr marL="514350" marR="0" lvl="0" indent="-514350" algn="l" defTabSz="109728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latin typeface="+mn-lt"/>
                <a:cs typeface="Georgia" charset="0"/>
              </a:rPr>
              <a:t>This list has been formatted. Alignments and indentations will adjust automatically.</a:t>
            </a:r>
            <a:endParaRPr lang="en-US" sz="3000" dirty="0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pPr marL="514350" indent="-51435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Step 2</a:t>
            </a:r>
          </a:p>
          <a:p>
            <a:pPr marL="514350" indent="-51435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+mn-lt"/>
                <a:cs typeface="Arial" panose="020B0604020202020204" pitchFamily="34" charset="0"/>
              </a:rPr>
              <a:t>Step 3</a:t>
            </a:r>
            <a:endParaRPr lang="fr-FR" sz="30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fr-FR" sz="3000" b="0" i="0" kern="1200" dirty="0">
              <a:solidFill>
                <a:schemeClr val="bg2">
                  <a:lumMod val="1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3">
      <a:dk1>
        <a:srgbClr val="131F33"/>
      </a:dk1>
      <a:lt1>
        <a:srgbClr val="FFFFFF"/>
      </a:lt1>
      <a:dk2>
        <a:srgbClr val="DC4D3A"/>
      </a:dk2>
      <a:lt2>
        <a:srgbClr val="FAFAFA"/>
      </a:lt2>
      <a:accent1>
        <a:srgbClr val="131F33"/>
      </a:accent1>
      <a:accent2>
        <a:srgbClr val="DB4C3A"/>
      </a:accent2>
      <a:accent3>
        <a:srgbClr val="555555"/>
      </a:accent3>
      <a:accent4>
        <a:srgbClr val="888888"/>
      </a:accent4>
      <a:accent5>
        <a:srgbClr val="3D64A7"/>
      </a:accent5>
      <a:accent6>
        <a:srgbClr val="B23E2F"/>
      </a:accent6>
      <a:hlink>
        <a:srgbClr val="666666"/>
      </a:hlink>
      <a:folHlink>
        <a:srgbClr val="AAAAA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410CA1B-542D-3244-B814-5E899E0E5892}" vid="{0D1DA440-3E1F-1243-A175-747014F56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4542</TotalTime>
  <Words>418</Words>
  <Application>Microsoft Macintosh PowerPoint</Application>
  <PresentationFormat>Personnalisé</PresentationFormat>
  <Paragraphs>56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Arial Black</vt:lpstr>
      <vt:lpstr>Calibri</vt:lpstr>
      <vt:lpstr>Cambria</vt:lpstr>
      <vt:lpstr>Thème Office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Microsoft Office User</dc:creator>
  <cp:keywords/>
  <dc:description/>
  <cp:lastModifiedBy>Mariane Beauchesne</cp:lastModifiedBy>
  <cp:revision>108</cp:revision>
  <cp:lastPrinted>2019-02-19T15:40:51Z</cp:lastPrinted>
  <dcterms:created xsi:type="dcterms:W3CDTF">2019-02-19T15:18:14Z</dcterms:created>
  <dcterms:modified xsi:type="dcterms:W3CDTF">2026-09-23T16:05:49Z</dcterms:modified>
  <cp:category/>
</cp:coreProperties>
</file>